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60" r:id="rId4"/>
    <p:sldId id="261" r:id="rId5"/>
    <p:sldId id="262" r:id="rId6"/>
    <p:sldId id="275" r:id="rId7"/>
    <p:sldId id="276" r:id="rId8"/>
    <p:sldId id="277" r:id="rId9"/>
    <p:sldId id="273" r:id="rId10"/>
    <p:sldId id="271" r:id="rId11"/>
    <p:sldId id="257" r:id="rId12"/>
    <p:sldId id="263" r:id="rId13"/>
    <p:sldId id="265" r:id="rId14"/>
    <p:sldId id="266" r:id="rId15"/>
    <p:sldId id="267" r:id="rId16"/>
    <p:sldId id="278" r:id="rId1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F907044-9431-4739-9AD7-76CEECAEE22D}" v="36" dt="2024-09-05T02:55:50.64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483C72-2FE6-FD98-789E-B40C49B3BF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12A5FC1-AC37-E5FB-4485-D8391DC137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EC1BADD-E77D-3205-4281-4DA438602E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3695E-EE5D-414E-AC34-5729A3864D16}" type="datetimeFigureOut">
              <a:rPr lang="ko-KR" altLang="en-US" smtClean="0"/>
              <a:t>2024-09-07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9335DA3-59E7-376D-59DC-F7EAA66FE7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8123EC9-44DE-3BA8-3838-FDB4168C8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DF275-AB12-4AA4-A94C-FAF3DC0836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85436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28DBD9-2EF3-86E5-7896-5A7650DCC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D7157F6-BB69-88BF-9759-568787CECA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00CEDBD-6433-FC69-DB2E-C6AC5F4ECA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3695E-EE5D-414E-AC34-5729A3864D16}" type="datetimeFigureOut">
              <a:rPr lang="ko-KR" altLang="en-US" smtClean="0"/>
              <a:t>2024-09-07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00EB250-2B80-64FD-5FAB-40EB8E8551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2007455-A926-A785-EEC5-76E2F8EFF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DF275-AB12-4AA4-A94C-FAF3DC0836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86487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1F9D167-5B46-9A07-EC99-A0501D52D42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4590840-D2CB-C337-25ED-016B2AC73C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292B043-A7BB-5089-87D3-3214542390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3695E-EE5D-414E-AC34-5729A3864D16}" type="datetimeFigureOut">
              <a:rPr lang="ko-KR" altLang="en-US" smtClean="0"/>
              <a:t>2024-09-07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9372FC6-7D75-DE79-79E8-26C24A5A03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6A24B95-54F4-78D8-7778-5EF35DB07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DF275-AB12-4AA4-A94C-FAF3DC0836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61634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EFB19E-9BDB-E7D1-B040-1691FE046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CDD7CDF-9F2B-C6AE-7240-B009075E3E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75F9A8B-DC81-E10B-72CE-5ABCCBE9AD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3695E-EE5D-414E-AC34-5729A3864D16}" type="datetimeFigureOut">
              <a:rPr lang="ko-KR" altLang="en-US" smtClean="0"/>
              <a:t>2024-09-07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688E9B6-8F09-B312-4218-7CBCFD392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8F49C31-77B7-8EA9-AF45-3DC5BB03C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DF275-AB12-4AA4-A94C-FAF3DC0836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71417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14FF66-B9D7-15DE-ECB9-FA477C585B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61C3DD3-8088-6959-9469-8E1E2FF446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8CFF1BB-FF1B-0AA8-042C-AA3CD4948C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3695E-EE5D-414E-AC34-5729A3864D16}" type="datetimeFigureOut">
              <a:rPr lang="ko-KR" altLang="en-US" smtClean="0"/>
              <a:t>2024-09-07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5948667-38A9-136A-08B1-C9C3B06D36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456F75-26A4-D045-95B7-FBA0E0E52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DF275-AB12-4AA4-A94C-FAF3DC0836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24198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9CE1EC-4268-0A4E-368A-7F37BDA2D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97FB842-C19E-6E5F-C897-04DB8032CF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3C184A3-FB38-2DA0-E917-1BA54C0861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48BE8FE-1529-F635-E4F2-46DD7C660E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3695E-EE5D-414E-AC34-5729A3864D16}" type="datetimeFigureOut">
              <a:rPr lang="ko-KR" altLang="en-US" smtClean="0"/>
              <a:t>2024-09-07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12E54BB-88F8-A9A4-F543-C796F22AD3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37F49B2-5209-E534-E6A0-B7DA867FC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DF275-AB12-4AA4-A94C-FAF3DC0836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21597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1CEBB9-2435-013D-A759-281892040C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B6D7E32-EB29-2E76-04A5-3711CC910C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0206046-DA6D-B1E1-E6F8-DE4D6EE1ED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867523B-9B13-1FCA-7D43-BD0F20DB82E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8F92255-90FF-6DCF-3067-1EEF8985690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13AB84A-2EE0-3433-9370-2A8D873211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3695E-EE5D-414E-AC34-5729A3864D16}" type="datetimeFigureOut">
              <a:rPr lang="ko-KR" altLang="en-US" smtClean="0"/>
              <a:t>2024-09-07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CD5A579-FD15-9F10-BE3D-E017235791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823812E-206A-0E43-EBE8-605F6C157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DF275-AB12-4AA4-A94C-FAF3DC0836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87373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434517-EA72-ACF8-15A7-9F7635519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37F9278-35EF-2642-402F-451E6B9E2E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3695E-EE5D-414E-AC34-5729A3864D16}" type="datetimeFigureOut">
              <a:rPr lang="ko-KR" altLang="en-US" smtClean="0"/>
              <a:t>2024-09-07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8F577C4-637C-1B6C-EB02-71CCBEC660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886BAA9-AD6A-B189-741E-F87161FC0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DF275-AB12-4AA4-A94C-FAF3DC0836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23518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3F6BCB0-5B92-452E-4A64-FAE2A6EFB0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3695E-EE5D-414E-AC34-5729A3864D16}" type="datetimeFigureOut">
              <a:rPr lang="ko-KR" altLang="en-US" smtClean="0"/>
              <a:t>2024-09-07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CA8F190-4EB5-5287-A87D-6695FEB4CD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6909B08-A386-7715-8530-E8465B9AF8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DF275-AB12-4AA4-A94C-FAF3DC0836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53358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8F9068-580A-A5E4-7F69-D187EC9E16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3F9C531-A47C-6289-7A0A-B727E6E649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8DAC838-4102-080C-0D45-49960DC933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BA0D869-CA86-D1C1-6C1B-A6D37B65A2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3695E-EE5D-414E-AC34-5729A3864D16}" type="datetimeFigureOut">
              <a:rPr lang="ko-KR" altLang="en-US" smtClean="0"/>
              <a:t>2024-09-07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9DAF577-2F39-ABD1-3BE3-A0ACCD24C9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520083F-E620-0C5C-881C-16D42FF1B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DF275-AB12-4AA4-A94C-FAF3DC0836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96950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D83A79-0529-1736-42F5-4B40AE7D1F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01C3CFF-49C0-C276-3CB6-79159595B52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0342DBD-EE64-EBF9-E40D-4D69FB3027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921C37C-8F65-9BBD-6920-F84514F718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3695E-EE5D-414E-AC34-5729A3864D16}" type="datetimeFigureOut">
              <a:rPr lang="ko-KR" altLang="en-US" smtClean="0"/>
              <a:t>2024-09-07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8D9B859-9347-5948-9768-EBCC33630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CDD4E81-CE93-A8F3-C1CF-1FE187844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DF275-AB12-4AA4-A94C-FAF3DC0836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92493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87BDE22-8D99-D699-6915-AEF5A2ED93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186A9D7-5045-24E1-0263-7244D4B69D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4856F73-3023-6A87-0AED-55B8F79B623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2F3695E-EE5D-414E-AC34-5729A3864D16}" type="datetimeFigureOut">
              <a:rPr lang="ko-KR" altLang="en-US" smtClean="0"/>
              <a:t>2024-09-07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A8B7C1C-CCBD-463E-0BEC-E4D940BA9A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2BB1366-1E22-44D4-C359-BCF3A902A8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BEDF275-AB12-4AA4-A94C-FAF3DC0836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2621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A16BED-090E-5086-3637-21B0B28FD3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312066"/>
            <a:ext cx="9144000" cy="2387600"/>
          </a:xfrm>
        </p:spPr>
        <p:txBody>
          <a:bodyPr/>
          <a:lstStyle/>
          <a:p>
            <a:r>
              <a:rPr lang="ko-KR" altLang="en-US" b="1" dirty="0" err="1"/>
              <a:t>스마트홈</a:t>
            </a:r>
            <a:r>
              <a:rPr lang="ko-KR" altLang="en-US" b="1" dirty="0"/>
              <a:t> 시스템 및 스마트 앱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4A54CE4-A02B-708E-4D28-D93CB9F91B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232464"/>
            <a:ext cx="9144000" cy="1655762"/>
          </a:xfrm>
        </p:spPr>
        <p:txBody>
          <a:bodyPr>
            <a:normAutofit/>
          </a:bodyPr>
          <a:lstStyle/>
          <a:p>
            <a:r>
              <a:rPr lang="ko-KR" altLang="en-US" sz="3200" b="1" dirty="0" err="1"/>
              <a:t>캡스톤디자인</a:t>
            </a:r>
            <a:r>
              <a:rPr lang="en-US" altLang="ko-KR" sz="3200" b="1" dirty="0"/>
              <a:t>2 </a:t>
            </a:r>
            <a:r>
              <a:rPr lang="ko-KR" altLang="en-US" sz="3200" b="1" dirty="0"/>
              <a:t>중간발표</a:t>
            </a:r>
          </a:p>
        </p:txBody>
      </p:sp>
      <p:pic>
        <p:nvPicPr>
          <p:cNvPr id="5" name="그림 4" descr="블루, 스크린샷, 아쿠아, 일렉트릭 블루이(가) 표시된 사진&#10;&#10;자동 생성된 설명">
            <a:extLst>
              <a:ext uri="{FF2B5EF4-FFF2-40B4-BE49-F238E27FC236}">
                <a16:creationId xmlns:a16="http://schemas.microsoft.com/office/drawing/2014/main" id="{979F153E-A4C6-EDC2-330D-0ADB881D51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296" y="5230761"/>
            <a:ext cx="11535407" cy="97162"/>
          </a:xfrm>
          <a:prstGeom prst="rect">
            <a:avLst/>
          </a:prstGeom>
        </p:spPr>
      </p:pic>
      <p:sp>
        <p:nvSpPr>
          <p:cNvPr id="6" name="부제목 2">
            <a:extLst>
              <a:ext uri="{FF2B5EF4-FFF2-40B4-BE49-F238E27FC236}">
                <a16:creationId xmlns:a16="http://schemas.microsoft.com/office/drawing/2014/main" id="{5335A6C9-947B-1FFE-ECD7-9AF2EEEB5A1F}"/>
              </a:ext>
            </a:extLst>
          </p:cNvPr>
          <p:cNvSpPr txBox="1">
            <a:spLocks/>
          </p:cNvSpPr>
          <p:nvPr/>
        </p:nvSpPr>
        <p:spPr>
          <a:xfrm>
            <a:off x="1135625" y="5625536"/>
            <a:ext cx="9920748" cy="10949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지도교수</a:t>
            </a:r>
            <a:r>
              <a:rPr lang="en-US" altLang="ko-KR" dirty="0"/>
              <a:t>: </a:t>
            </a:r>
            <a:r>
              <a:rPr lang="ko-KR" altLang="en-US"/>
              <a:t>김영찬 교수님</a:t>
            </a:r>
            <a:endParaRPr lang="en-US" altLang="ko-KR" dirty="0"/>
          </a:p>
          <a:p>
            <a:r>
              <a:rPr lang="en-US" altLang="ko-KR" dirty="0"/>
              <a:t>20211883 </a:t>
            </a:r>
            <a:r>
              <a:rPr lang="ko-KR" altLang="en-US" dirty="0"/>
              <a:t>유상현 </a:t>
            </a:r>
            <a:r>
              <a:rPr lang="en-US" altLang="ko-KR" dirty="0"/>
              <a:t>20211916 </a:t>
            </a:r>
            <a:r>
              <a:rPr lang="ko-KR" altLang="en-US" dirty="0"/>
              <a:t>유규상 </a:t>
            </a:r>
            <a:r>
              <a:rPr lang="en-US" altLang="ko-KR" dirty="0"/>
              <a:t>20211903 </a:t>
            </a:r>
            <a:r>
              <a:rPr lang="ko-KR" altLang="en-US" dirty="0"/>
              <a:t>한현민</a:t>
            </a:r>
          </a:p>
        </p:txBody>
      </p:sp>
    </p:spTree>
    <p:extLst>
      <p:ext uri="{BB962C8B-B14F-4D97-AF65-F5344CB8AC3E}">
        <p14:creationId xmlns:p14="http://schemas.microsoft.com/office/powerpoint/2010/main" val="14171271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4" descr="스크린샷, 아쿠아, 블루, 터쿼이즈색이(가) 표시된 사진&#10;&#10;자동 생성된 설명">
            <a:extLst>
              <a:ext uri="{FF2B5EF4-FFF2-40B4-BE49-F238E27FC236}">
                <a16:creationId xmlns:a16="http://schemas.microsoft.com/office/drawing/2014/main" id="{4AB74FFF-DA5B-B388-F7FB-96229EBD57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11" y="301789"/>
            <a:ext cx="11522177" cy="1329906"/>
          </a:xfrm>
          <a:prstGeom prst="rect">
            <a:avLst/>
          </a:prstGeom>
        </p:spPr>
      </p:pic>
      <p:pic>
        <p:nvPicPr>
          <p:cNvPr id="5" name="그림 4" descr="스크린샷, 직사각형, 사각형, 프레임이(가) 표시된 사진&#10;&#10;자동 생성된 설명">
            <a:extLst>
              <a:ext uri="{FF2B5EF4-FFF2-40B4-BE49-F238E27FC236}">
                <a16:creationId xmlns:a16="http://schemas.microsoft.com/office/drawing/2014/main" id="{8F1A6CDD-635F-EB6F-3644-769CC161A4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11" y="1631695"/>
            <a:ext cx="11522177" cy="4879618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7EE5A933-EF3A-B0B4-EB0C-EC0CA0BBD1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>
                <a:solidFill>
                  <a:schemeClr val="bg1"/>
                </a:solidFill>
              </a:rPr>
              <a:t>4. </a:t>
            </a:r>
            <a:r>
              <a:rPr lang="ko-KR" altLang="en-US" b="1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BF614BB-9026-9E74-C32F-14A64A556B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ko-KR" dirty="0"/>
          </a:p>
          <a:p>
            <a:endParaRPr lang="en-US" altLang="ko-KR" dirty="0"/>
          </a:p>
          <a:p>
            <a:pPr marL="742950" indent="-742950">
              <a:buAutoNum type="arabicPeriod"/>
            </a:pPr>
            <a:r>
              <a:rPr lang="ko-KR" altLang="en-US" sz="3600" b="1" dirty="0"/>
              <a:t>동영상 시연</a:t>
            </a:r>
            <a:endParaRPr lang="en-US" altLang="ko-KR" sz="3600" b="1" dirty="0"/>
          </a:p>
          <a:p>
            <a:pPr marL="742950" indent="-742950">
              <a:buAutoNum type="arabicPeriod"/>
            </a:pPr>
            <a:r>
              <a:rPr lang="ko-KR" altLang="en-US" sz="3600" b="1" dirty="0"/>
              <a:t>생성형 꽃 이미지 학습과정 시연  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5239370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ap_final_0904">
            <a:hlinkClick r:id="" action="ppaction://media"/>
            <a:extLst>
              <a:ext uri="{FF2B5EF4-FFF2-40B4-BE49-F238E27FC236}">
                <a16:creationId xmlns:a16="http://schemas.microsoft.com/office/drawing/2014/main" id="{1F7BF20F-BD61-E389-76E1-7EA404A09CE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48929" y="166614"/>
            <a:ext cx="10894142" cy="6127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505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866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4" descr="스크린샷, 아쿠아, 블루, 터쿼이즈색이(가) 표시된 사진&#10;&#10;자동 생성된 설명">
            <a:extLst>
              <a:ext uri="{FF2B5EF4-FFF2-40B4-BE49-F238E27FC236}">
                <a16:creationId xmlns:a16="http://schemas.microsoft.com/office/drawing/2014/main" id="{4AB74FFF-DA5B-B388-F7FB-96229EBD57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11" y="301789"/>
            <a:ext cx="11522177" cy="1329906"/>
          </a:xfrm>
          <a:prstGeom prst="rect">
            <a:avLst/>
          </a:prstGeom>
        </p:spPr>
      </p:pic>
      <p:pic>
        <p:nvPicPr>
          <p:cNvPr id="5" name="그림 4" descr="스크린샷, 직사각형, 사각형, 프레임이(가) 표시된 사진&#10;&#10;자동 생성된 설명">
            <a:extLst>
              <a:ext uri="{FF2B5EF4-FFF2-40B4-BE49-F238E27FC236}">
                <a16:creationId xmlns:a16="http://schemas.microsoft.com/office/drawing/2014/main" id="{8F1A6CDD-635F-EB6F-3644-769CC161A4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11" y="1631695"/>
            <a:ext cx="11522177" cy="4879618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7EE5A933-EF3A-B0B4-EB0C-EC0CA0BBD1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>
                <a:solidFill>
                  <a:schemeClr val="bg1"/>
                </a:solidFill>
              </a:rPr>
              <a:t>4. </a:t>
            </a:r>
            <a:r>
              <a:rPr lang="ko-KR" altLang="en-US" b="1" dirty="0">
                <a:solidFill>
                  <a:schemeClr val="bg1"/>
                </a:solidFill>
              </a:rPr>
              <a:t>시연</a:t>
            </a:r>
            <a:r>
              <a:rPr lang="en-US" altLang="ko-KR" b="1" dirty="0">
                <a:solidFill>
                  <a:schemeClr val="bg1"/>
                </a:solidFill>
              </a:rPr>
              <a:t>2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BF614BB-9026-9E74-C32F-14A64A556B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711098"/>
          </a:xfrm>
        </p:spPr>
        <p:txBody>
          <a:bodyPr>
            <a:normAutofit/>
          </a:bodyPr>
          <a:lstStyle/>
          <a:p>
            <a:r>
              <a:rPr lang="ko-KR" altLang="en-US" dirty="0"/>
              <a:t>생성형 꽃 이미지 학습과정</a:t>
            </a:r>
            <a:r>
              <a:rPr lang="en-US" altLang="ko-KR" dirty="0"/>
              <a:t>1</a:t>
            </a:r>
          </a:p>
        </p:txBody>
      </p:sp>
      <p:pic>
        <p:nvPicPr>
          <p:cNvPr id="6" name="그림 5" descr="블랙, 어둠, 우주이(가) 표시된 사진&#10;&#10;자동 생성된 설명">
            <a:extLst>
              <a:ext uri="{FF2B5EF4-FFF2-40B4-BE49-F238E27FC236}">
                <a16:creationId xmlns:a16="http://schemas.microsoft.com/office/drawing/2014/main" id="{F96A2029-E3B4-3342-113D-1E53481137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3868" y="2739906"/>
            <a:ext cx="2934109" cy="2876951"/>
          </a:xfrm>
          <a:prstGeom prst="rect">
            <a:avLst/>
          </a:prstGeom>
        </p:spPr>
      </p:pic>
      <p:pic>
        <p:nvPicPr>
          <p:cNvPr id="7" name="그림 6" descr="스크린샷, 마룬, 라일락이(가) 표시된 사진&#10;&#10;자동 생성된 설명">
            <a:extLst>
              <a:ext uri="{FF2B5EF4-FFF2-40B4-BE49-F238E27FC236}">
                <a16:creationId xmlns:a16="http://schemas.microsoft.com/office/drawing/2014/main" id="{394F33D2-D9D8-5E3F-830B-C84648451C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0897" y="2692274"/>
            <a:ext cx="2876951" cy="2924583"/>
          </a:xfrm>
          <a:prstGeom prst="rect">
            <a:avLst/>
          </a:prstGeom>
        </p:spPr>
      </p:pic>
      <p:pic>
        <p:nvPicPr>
          <p:cNvPr id="9" name="그림 8" descr="마룬, 어둠, 스크린샷, 우주이(가) 표시된 사진&#10;&#10;자동 생성된 설명">
            <a:extLst>
              <a:ext uri="{FF2B5EF4-FFF2-40B4-BE49-F238E27FC236}">
                <a16:creationId xmlns:a16="http://schemas.microsoft.com/office/drawing/2014/main" id="{CA6000ED-892C-BE54-1938-6A88623E13E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7281" y="2671660"/>
            <a:ext cx="2934109" cy="2886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5932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4" descr="스크린샷, 아쿠아, 블루, 터쿼이즈색이(가) 표시된 사진&#10;&#10;자동 생성된 설명">
            <a:extLst>
              <a:ext uri="{FF2B5EF4-FFF2-40B4-BE49-F238E27FC236}">
                <a16:creationId xmlns:a16="http://schemas.microsoft.com/office/drawing/2014/main" id="{4AB74FFF-DA5B-B388-F7FB-96229EBD57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11" y="301789"/>
            <a:ext cx="11522177" cy="1329906"/>
          </a:xfrm>
          <a:prstGeom prst="rect">
            <a:avLst/>
          </a:prstGeom>
        </p:spPr>
      </p:pic>
      <p:pic>
        <p:nvPicPr>
          <p:cNvPr id="5" name="그림 4" descr="스크린샷, 직사각형, 사각형, 프레임이(가) 표시된 사진&#10;&#10;자동 생성된 설명">
            <a:extLst>
              <a:ext uri="{FF2B5EF4-FFF2-40B4-BE49-F238E27FC236}">
                <a16:creationId xmlns:a16="http://schemas.microsoft.com/office/drawing/2014/main" id="{8F1A6CDD-635F-EB6F-3644-769CC161A4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11" y="1631695"/>
            <a:ext cx="11522177" cy="4879618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7EE5A933-EF3A-B0B4-EB0C-EC0CA0BBD1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>
                <a:solidFill>
                  <a:schemeClr val="bg1"/>
                </a:solidFill>
              </a:rPr>
              <a:t>4. </a:t>
            </a:r>
            <a:r>
              <a:rPr lang="ko-KR" altLang="en-US" b="1" dirty="0">
                <a:solidFill>
                  <a:schemeClr val="bg1"/>
                </a:solidFill>
              </a:rPr>
              <a:t>시연</a:t>
            </a:r>
            <a:r>
              <a:rPr lang="en-US" altLang="ko-KR" b="1" dirty="0">
                <a:solidFill>
                  <a:schemeClr val="bg1"/>
                </a:solidFill>
              </a:rPr>
              <a:t>2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BF614BB-9026-9E74-C32F-14A64A556B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711098"/>
          </a:xfrm>
        </p:spPr>
        <p:txBody>
          <a:bodyPr>
            <a:normAutofit/>
          </a:bodyPr>
          <a:lstStyle/>
          <a:p>
            <a:r>
              <a:rPr lang="ko-KR" altLang="en-US" dirty="0"/>
              <a:t>생성형 꽃 이미지 학습과정</a:t>
            </a:r>
            <a:r>
              <a:rPr lang="en-US" altLang="ko-KR" dirty="0"/>
              <a:t>2</a:t>
            </a:r>
          </a:p>
        </p:txBody>
      </p:sp>
      <p:pic>
        <p:nvPicPr>
          <p:cNvPr id="6" name="그림 5" descr="마룬, 레드이(가) 표시된 사진&#10;&#10;자동 생성된 설명">
            <a:extLst>
              <a:ext uri="{FF2B5EF4-FFF2-40B4-BE49-F238E27FC236}">
                <a16:creationId xmlns:a16="http://schemas.microsoft.com/office/drawing/2014/main" id="{547F791B-88E9-8C90-54EC-70D37876AB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0458" y="2709765"/>
            <a:ext cx="2867425" cy="2848373"/>
          </a:xfrm>
          <a:prstGeom prst="rect">
            <a:avLst/>
          </a:prstGeom>
        </p:spPr>
      </p:pic>
      <p:pic>
        <p:nvPicPr>
          <p:cNvPr id="7" name="그림 6" descr="라일락, 보라색, 마젠타, 바이올렛색이(가) 표시된 사진&#10;&#10;자동 생성된 설명">
            <a:extLst>
              <a:ext uri="{FF2B5EF4-FFF2-40B4-BE49-F238E27FC236}">
                <a16:creationId xmlns:a16="http://schemas.microsoft.com/office/drawing/2014/main" id="{50A545CC-CCB2-F56B-F72F-2EEB3A29C20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9856" y="2709765"/>
            <a:ext cx="2857899" cy="2819794"/>
          </a:xfrm>
          <a:prstGeom prst="rect">
            <a:avLst/>
          </a:prstGeom>
        </p:spPr>
      </p:pic>
      <p:pic>
        <p:nvPicPr>
          <p:cNvPr id="8" name="그림 7" descr="페인팅, 예술이(가) 표시된 사진&#10;&#10;자동 생성된 설명">
            <a:extLst>
              <a:ext uri="{FF2B5EF4-FFF2-40B4-BE49-F238E27FC236}">
                <a16:creationId xmlns:a16="http://schemas.microsoft.com/office/drawing/2014/main" id="{0DEFB578-2924-6C53-1568-4BCD45BD3F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6885" y="2671660"/>
            <a:ext cx="2915057" cy="2886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4052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4" descr="스크린샷, 아쿠아, 블루, 터쿼이즈색이(가) 표시된 사진&#10;&#10;자동 생성된 설명">
            <a:extLst>
              <a:ext uri="{FF2B5EF4-FFF2-40B4-BE49-F238E27FC236}">
                <a16:creationId xmlns:a16="http://schemas.microsoft.com/office/drawing/2014/main" id="{4AB74FFF-DA5B-B388-F7FB-96229EBD57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11" y="301789"/>
            <a:ext cx="11522177" cy="1329906"/>
          </a:xfrm>
          <a:prstGeom prst="rect">
            <a:avLst/>
          </a:prstGeom>
        </p:spPr>
      </p:pic>
      <p:pic>
        <p:nvPicPr>
          <p:cNvPr id="5" name="그림 4" descr="스크린샷, 직사각형, 사각형, 프레임이(가) 표시된 사진&#10;&#10;자동 생성된 설명">
            <a:extLst>
              <a:ext uri="{FF2B5EF4-FFF2-40B4-BE49-F238E27FC236}">
                <a16:creationId xmlns:a16="http://schemas.microsoft.com/office/drawing/2014/main" id="{8F1A6CDD-635F-EB6F-3644-769CC161A4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11" y="1631695"/>
            <a:ext cx="11522177" cy="4879618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7EE5A933-EF3A-B0B4-EB0C-EC0CA0BBD1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>
                <a:solidFill>
                  <a:schemeClr val="bg1"/>
                </a:solidFill>
              </a:rPr>
              <a:t>4. </a:t>
            </a:r>
            <a:r>
              <a:rPr lang="ko-KR" altLang="en-US" b="1" dirty="0">
                <a:solidFill>
                  <a:schemeClr val="bg1"/>
                </a:solidFill>
              </a:rPr>
              <a:t>시연</a:t>
            </a:r>
            <a:r>
              <a:rPr lang="en-US" altLang="ko-KR" b="1" dirty="0">
                <a:solidFill>
                  <a:schemeClr val="bg1"/>
                </a:solidFill>
              </a:rPr>
              <a:t>2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BF614BB-9026-9E74-C32F-14A64A556B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711098"/>
          </a:xfrm>
        </p:spPr>
        <p:txBody>
          <a:bodyPr>
            <a:normAutofit/>
          </a:bodyPr>
          <a:lstStyle/>
          <a:p>
            <a:r>
              <a:rPr lang="ko-KR" altLang="en-US" dirty="0"/>
              <a:t>생성형 꽃 이미지 학습과정</a:t>
            </a:r>
            <a:r>
              <a:rPr lang="en-US" altLang="ko-KR" dirty="0"/>
              <a:t>3</a:t>
            </a:r>
          </a:p>
        </p:txBody>
      </p:sp>
      <p:pic>
        <p:nvPicPr>
          <p:cNvPr id="6" name="그림 5" descr="보라색, 다채로움, 라일락, 바이올렛색이(가) 표시된 사진&#10;&#10;자동 생성된 설명">
            <a:extLst>
              <a:ext uri="{FF2B5EF4-FFF2-40B4-BE49-F238E27FC236}">
                <a16:creationId xmlns:a16="http://schemas.microsoft.com/office/drawing/2014/main" id="{A838474A-FFF7-1EF8-3C7B-678AA9F8AC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7990" y="2766923"/>
            <a:ext cx="2848373" cy="2838846"/>
          </a:xfrm>
          <a:prstGeom prst="rect">
            <a:avLst/>
          </a:prstGeom>
        </p:spPr>
      </p:pic>
      <p:pic>
        <p:nvPicPr>
          <p:cNvPr id="7" name="그림 6" descr="다채로움, 페인팅, 예술이(가) 표시된 사진&#10;&#10;자동 생성된 설명">
            <a:extLst>
              <a:ext uri="{FF2B5EF4-FFF2-40B4-BE49-F238E27FC236}">
                <a16:creationId xmlns:a16="http://schemas.microsoft.com/office/drawing/2014/main" id="{4EB19497-01E3-7779-C1A6-DEB41520C6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3733" y="2700239"/>
            <a:ext cx="2943636" cy="2905530"/>
          </a:xfrm>
          <a:prstGeom prst="rect">
            <a:avLst/>
          </a:prstGeom>
        </p:spPr>
      </p:pic>
      <p:pic>
        <p:nvPicPr>
          <p:cNvPr id="8" name="그림 7" descr="다채로움, 예술, 마젠타, 페인팅이(가) 표시된 사진&#10;&#10;자동 생성된 설명">
            <a:extLst>
              <a:ext uri="{FF2B5EF4-FFF2-40B4-BE49-F238E27FC236}">
                <a16:creationId xmlns:a16="http://schemas.microsoft.com/office/drawing/2014/main" id="{CFE60888-7ED4-09A6-7041-29E306CEABF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6082" y="2671660"/>
            <a:ext cx="2886478" cy="2962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2387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4" descr="스크린샷, 아쿠아, 블루, 터쿼이즈색이(가) 표시된 사진&#10;&#10;자동 생성된 설명">
            <a:extLst>
              <a:ext uri="{FF2B5EF4-FFF2-40B4-BE49-F238E27FC236}">
                <a16:creationId xmlns:a16="http://schemas.microsoft.com/office/drawing/2014/main" id="{4AB74FFF-DA5B-B388-F7FB-96229EBD57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11" y="301789"/>
            <a:ext cx="11522177" cy="1329906"/>
          </a:xfrm>
          <a:prstGeom prst="rect">
            <a:avLst/>
          </a:prstGeom>
        </p:spPr>
      </p:pic>
      <p:pic>
        <p:nvPicPr>
          <p:cNvPr id="5" name="그림 4" descr="스크린샷, 직사각형, 사각형, 프레임이(가) 표시된 사진&#10;&#10;자동 생성된 설명">
            <a:extLst>
              <a:ext uri="{FF2B5EF4-FFF2-40B4-BE49-F238E27FC236}">
                <a16:creationId xmlns:a16="http://schemas.microsoft.com/office/drawing/2014/main" id="{8F1A6CDD-635F-EB6F-3644-769CC161A4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11" y="1631695"/>
            <a:ext cx="11522177" cy="4879618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7EE5A933-EF3A-B0B4-EB0C-EC0CA0BBD1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>
                <a:solidFill>
                  <a:schemeClr val="bg1"/>
                </a:solidFill>
              </a:rPr>
              <a:t>4. </a:t>
            </a:r>
            <a:r>
              <a:rPr lang="ko-KR" altLang="en-US" b="1" dirty="0">
                <a:solidFill>
                  <a:schemeClr val="bg1"/>
                </a:solidFill>
              </a:rPr>
              <a:t>시연</a:t>
            </a:r>
            <a:r>
              <a:rPr lang="en-US" altLang="ko-KR" b="1" dirty="0">
                <a:solidFill>
                  <a:schemeClr val="bg1"/>
                </a:solidFill>
              </a:rPr>
              <a:t>2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BF614BB-9026-9E74-C32F-14A64A556B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711098"/>
          </a:xfrm>
        </p:spPr>
        <p:txBody>
          <a:bodyPr>
            <a:normAutofit/>
          </a:bodyPr>
          <a:lstStyle/>
          <a:p>
            <a:r>
              <a:rPr lang="ko-KR" altLang="en-US" dirty="0"/>
              <a:t>생성형 꽃 이미지 학습과정</a:t>
            </a:r>
            <a:r>
              <a:rPr lang="en-US" altLang="ko-KR" dirty="0"/>
              <a:t>4</a:t>
            </a:r>
          </a:p>
        </p:txBody>
      </p:sp>
      <p:pic>
        <p:nvPicPr>
          <p:cNvPr id="6" name="내용 개체 틀 4" descr="꽃, 식물, 꽃잎, 아키메네스이(가) 표시된 사진&#10;&#10;자동 생성된 설명">
            <a:extLst>
              <a:ext uri="{FF2B5EF4-FFF2-40B4-BE49-F238E27FC236}">
                <a16:creationId xmlns:a16="http://schemas.microsoft.com/office/drawing/2014/main" id="{3D7C4EDC-CDD6-6411-1C44-A1AF17253B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8709" y="2690713"/>
            <a:ext cx="2829320" cy="2915057"/>
          </a:xfrm>
          <a:prstGeom prst="rect">
            <a:avLst/>
          </a:prstGeom>
        </p:spPr>
      </p:pic>
      <p:pic>
        <p:nvPicPr>
          <p:cNvPr id="7" name="그림 6" descr="꽃, 식물, 꽃잎, 장미이(가) 표시된 사진&#10;&#10;자동 생성된 설명">
            <a:extLst>
              <a:ext uri="{FF2B5EF4-FFF2-40B4-BE49-F238E27FC236}">
                <a16:creationId xmlns:a16="http://schemas.microsoft.com/office/drawing/2014/main" id="{09E3C4EB-0533-61B9-DA67-BAAF0E9AD3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9896" y="2671660"/>
            <a:ext cx="2905530" cy="2953162"/>
          </a:xfrm>
          <a:prstGeom prst="rect">
            <a:avLst/>
          </a:prstGeom>
        </p:spPr>
      </p:pic>
      <p:pic>
        <p:nvPicPr>
          <p:cNvPr id="8" name="그림 7" descr="꽃, 암초, 식물, 장미이(가) 표시된 사진&#10;&#10;자동 생성된 설명">
            <a:extLst>
              <a:ext uri="{FF2B5EF4-FFF2-40B4-BE49-F238E27FC236}">
                <a16:creationId xmlns:a16="http://schemas.microsoft.com/office/drawing/2014/main" id="{12EA070E-DF2F-6729-00A0-8B6F820AFC1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828" y="2690713"/>
            <a:ext cx="2886478" cy="2905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7079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A16BED-090E-5086-3637-21B0B28FD3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312066"/>
            <a:ext cx="9144000" cy="1561844"/>
          </a:xfrm>
        </p:spPr>
        <p:txBody>
          <a:bodyPr/>
          <a:lstStyle/>
          <a:p>
            <a:r>
              <a:rPr lang="ko-KR" altLang="en-US" b="1" dirty="0"/>
              <a:t>감사합니다</a:t>
            </a:r>
            <a:r>
              <a:rPr lang="en-US" altLang="ko-KR" b="1" dirty="0"/>
              <a:t>.</a:t>
            </a:r>
            <a:endParaRPr lang="ko-KR" altLang="en-US" b="1" dirty="0"/>
          </a:p>
        </p:txBody>
      </p:sp>
      <p:pic>
        <p:nvPicPr>
          <p:cNvPr id="5" name="그림 4" descr="블루, 스크린샷, 아쿠아, 일렉트릭 블루이(가) 표시된 사진&#10;&#10;자동 생성된 설명">
            <a:extLst>
              <a:ext uri="{FF2B5EF4-FFF2-40B4-BE49-F238E27FC236}">
                <a16:creationId xmlns:a16="http://schemas.microsoft.com/office/drawing/2014/main" id="{979F153E-A4C6-EDC2-330D-0ADB881D51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296" y="4198374"/>
            <a:ext cx="11535407" cy="97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607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4" descr="스크린샷, 아쿠아, 블루, 터쿼이즈색이(가) 표시된 사진&#10;&#10;자동 생성된 설명">
            <a:extLst>
              <a:ext uri="{FF2B5EF4-FFF2-40B4-BE49-F238E27FC236}">
                <a16:creationId xmlns:a16="http://schemas.microsoft.com/office/drawing/2014/main" id="{4AB74FFF-DA5B-B388-F7FB-96229EBD57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11" y="301789"/>
            <a:ext cx="11522177" cy="1329906"/>
          </a:xfrm>
          <a:prstGeom prst="rect">
            <a:avLst/>
          </a:prstGeom>
        </p:spPr>
      </p:pic>
      <p:pic>
        <p:nvPicPr>
          <p:cNvPr id="5" name="그림 4" descr="스크린샷, 직사각형, 사각형, 프레임이(가) 표시된 사진&#10;&#10;자동 생성된 설명">
            <a:extLst>
              <a:ext uri="{FF2B5EF4-FFF2-40B4-BE49-F238E27FC236}">
                <a16:creationId xmlns:a16="http://schemas.microsoft.com/office/drawing/2014/main" id="{8F1A6CDD-635F-EB6F-3644-769CC161A4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11" y="1631695"/>
            <a:ext cx="11522177" cy="4879618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7EE5A933-EF3A-B0B4-EB0C-EC0CA0BBD1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>
                <a:solidFill>
                  <a:schemeClr val="bg1"/>
                </a:solidFill>
              </a:rPr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BF614BB-9026-9E74-C32F-14A64A556B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1. </a:t>
            </a:r>
            <a:r>
              <a:rPr lang="ko-KR" altLang="en-US" dirty="0"/>
              <a:t>프로젝트 목표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2. </a:t>
            </a:r>
            <a:r>
              <a:rPr lang="ko-KR" altLang="en-US" dirty="0"/>
              <a:t>방학 때 수행한 내용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3. </a:t>
            </a:r>
            <a:r>
              <a:rPr lang="ko-KR" altLang="en-US" dirty="0"/>
              <a:t>앞으로 할 계획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4. </a:t>
            </a:r>
            <a:r>
              <a:rPr lang="ko-KR" altLang="en-US" dirty="0"/>
              <a:t>시연</a:t>
            </a:r>
          </a:p>
        </p:txBody>
      </p:sp>
    </p:spTree>
    <p:extLst>
      <p:ext uri="{BB962C8B-B14F-4D97-AF65-F5344CB8AC3E}">
        <p14:creationId xmlns:p14="http://schemas.microsoft.com/office/powerpoint/2010/main" val="29203191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4" descr="스크린샷, 아쿠아, 블루, 터쿼이즈색이(가) 표시된 사진&#10;&#10;자동 생성된 설명">
            <a:extLst>
              <a:ext uri="{FF2B5EF4-FFF2-40B4-BE49-F238E27FC236}">
                <a16:creationId xmlns:a16="http://schemas.microsoft.com/office/drawing/2014/main" id="{4AB74FFF-DA5B-B388-F7FB-96229EBD57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11" y="301789"/>
            <a:ext cx="11522177" cy="1329906"/>
          </a:xfrm>
          <a:prstGeom prst="rect">
            <a:avLst/>
          </a:prstGeom>
        </p:spPr>
      </p:pic>
      <p:pic>
        <p:nvPicPr>
          <p:cNvPr id="5" name="그림 4" descr="스크린샷, 직사각형, 사각형, 프레임이(가) 표시된 사진&#10;&#10;자동 생성된 설명">
            <a:extLst>
              <a:ext uri="{FF2B5EF4-FFF2-40B4-BE49-F238E27FC236}">
                <a16:creationId xmlns:a16="http://schemas.microsoft.com/office/drawing/2014/main" id="{8F1A6CDD-635F-EB6F-3644-769CC161A4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11" y="1631695"/>
            <a:ext cx="11522177" cy="4879618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7EE5A933-EF3A-B0B4-EB0C-EC0CA0BBD1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>
                <a:solidFill>
                  <a:schemeClr val="bg1"/>
                </a:solidFill>
              </a:rPr>
              <a:t>1. </a:t>
            </a:r>
            <a:r>
              <a:rPr lang="ko-KR" altLang="en-US" b="1" dirty="0">
                <a:solidFill>
                  <a:schemeClr val="bg1"/>
                </a:solidFill>
              </a:rPr>
              <a:t>프로젝트 목표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BF614BB-9026-9E74-C32F-14A64A556B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최근 지어진 아파트에 사물인터넷이 구축되어 월패드나 스마트 디바이스 등을 통해 </a:t>
            </a:r>
            <a:r>
              <a:rPr lang="en-US" altLang="ko-KR" dirty="0"/>
              <a:t>IoT </a:t>
            </a:r>
            <a:r>
              <a:rPr lang="ko-KR" altLang="en-US" dirty="0"/>
              <a:t>시스템 이용이 가능해짐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하지만 저희 팀이 </a:t>
            </a:r>
            <a:r>
              <a:rPr lang="en-US" altLang="ko-KR" dirty="0"/>
              <a:t>IoT</a:t>
            </a:r>
            <a:r>
              <a:rPr lang="ko-KR" altLang="en-US" dirty="0"/>
              <a:t>시스템을 인공지능 이용하여 자동화 되는 것을 원하게 되었고 그로 인해 소유자가 더욱 편리하게 </a:t>
            </a:r>
            <a:r>
              <a:rPr lang="en-US" altLang="ko-KR" dirty="0"/>
              <a:t>IoT </a:t>
            </a:r>
            <a:r>
              <a:rPr lang="ko-KR" altLang="en-US" dirty="0"/>
              <a:t>시스템을 이용할 수 있도록 원하게 됨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7" name="그림 6" descr="스크린샷, 직사각형이(가) 표시된 사진&#10;&#10;자동 생성된 설명">
            <a:extLst>
              <a:ext uri="{FF2B5EF4-FFF2-40B4-BE49-F238E27FC236}">
                <a16:creationId xmlns:a16="http://schemas.microsoft.com/office/drawing/2014/main" id="{BAB6D7CA-9A65-8E1E-453A-86D5A5946F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569" y="4795266"/>
            <a:ext cx="11396860" cy="1697610"/>
          </a:xfrm>
          <a:prstGeom prst="rect">
            <a:avLst/>
          </a:prstGeom>
        </p:spPr>
      </p:pic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8EE62590-8512-DE86-87BF-EB539791E52E}"/>
              </a:ext>
            </a:extLst>
          </p:cNvPr>
          <p:cNvSpPr txBox="1">
            <a:spLocks/>
          </p:cNvSpPr>
          <p:nvPr/>
        </p:nvSpPr>
        <p:spPr>
          <a:xfrm>
            <a:off x="971197" y="4989195"/>
            <a:ext cx="10515600" cy="15036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b="1" dirty="0">
                <a:solidFill>
                  <a:schemeClr val="bg1"/>
                </a:solidFill>
              </a:rPr>
              <a:t>결론 및 목표</a:t>
            </a:r>
            <a:endParaRPr lang="en-US" altLang="ko-KR" b="1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r>
              <a:rPr lang="ko-KR" altLang="en-US" b="1" dirty="0">
                <a:solidFill>
                  <a:schemeClr val="bg1"/>
                </a:solidFill>
              </a:rPr>
              <a:t>인공지능 기능을 접목해서 더욱 편리하게 쓸 수 있는 </a:t>
            </a:r>
            <a:r>
              <a:rPr lang="en-US" altLang="ko-KR" b="1" dirty="0">
                <a:solidFill>
                  <a:schemeClr val="bg1"/>
                </a:solidFill>
              </a:rPr>
              <a:t>IoT</a:t>
            </a:r>
            <a:r>
              <a:rPr lang="ko-KR" altLang="en-US" b="1" dirty="0">
                <a:solidFill>
                  <a:schemeClr val="bg1"/>
                </a:solidFill>
              </a:rPr>
              <a:t>시스템을 구축하기로 함</a:t>
            </a:r>
            <a:r>
              <a:rPr lang="en-US" altLang="ko-KR" b="1" dirty="0">
                <a:solidFill>
                  <a:schemeClr val="bg1"/>
                </a:solidFill>
              </a:rPr>
              <a:t>.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0722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4" descr="스크린샷, 아쿠아, 블루, 터쿼이즈색이(가) 표시된 사진&#10;&#10;자동 생성된 설명">
            <a:extLst>
              <a:ext uri="{FF2B5EF4-FFF2-40B4-BE49-F238E27FC236}">
                <a16:creationId xmlns:a16="http://schemas.microsoft.com/office/drawing/2014/main" id="{4AB74FFF-DA5B-B388-F7FB-96229EBD57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11" y="301789"/>
            <a:ext cx="11522177" cy="1329906"/>
          </a:xfrm>
          <a:prstGeom prst="rect">
            <a:avLst/>
          </a:prstGeom>
        </p:spPr>
      </p:pic>
      <p:pic>
        <p:nvPicPr>
          <p:cNvPr id="5" name="그림 4" descr="스크린샷, 직사각형, 사각형, 프레임이(가) 표시된 사진&#10;&#10;자동 생성된 설명">
            <a:extLst>
              <a:ext uri="{FF2B5EF4-FFF2-40B4-BE49-F238E27FC236}">
                <a16:creationId xmlns:a16="http://schemas.microsoft.com/office/drawing/2014/main" id="{8F1A6CDD-635F-EB6F-3644-769CC161A4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11" y="1631695"/>
            <a:ext cx="11522177" cy="4879618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7EE5A933-EF3A-B0B4-EB0C-EC0CA0BBD1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>
                <a:solidFill>
                  <a:schemeClr val="bg1"/>
                </a:solidFill>
              </a:rPr>
              <a:t>2. </a:t>
            </a:r>
            <a:r>
              <a:rPr lang="ko-KR" altLang="en-US" b="1" dirty="0">
                <a:solidFill>
                  <a:schemeClr val="bg1"/>
                </a:solidFill>
              </a:rPr>
              <a:t>방학 때 수행한 내용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BF614BB-9026-9E74-C32F-14A64A556B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/>
          </a:p>
          <a:p>
            <a:r>
              <a:rPr lang="en-US" altLang="ko-KR" dirty="0"/>
              <a:t>AI </a:t>
            </a:r>
            <a:r>
              <a:rPr lang="ko-KR" altLang="en-US" dirty="0"/>
              <a:t>기능 구현 중점적으로 함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원래 </a:t>
            </a:r>
            <a:r>
              <a:rPr lang="en-US" altLang="ko-KR" dirty="0"/>
              <a:t>AI</a:t>
            </a:r>
            <a:r>
              <a:rPr lang="ko-KR" altLang="en-US" dirty="0"/>
              <a:t>기능 구현은 유상현 팀장이 담당이었으나 난이도가 높아 모든 팀원이 팀워크를 해서 해결 함</a:t>
            </a:r>
            <a:r>
              <a:rPr lang="en-US" altLang="ko-KR" dirty="0"/>
              <a:t>.</a:t>
            </a:r>
          </a:p>
          <a:p>
            <a:endParaRPr lang="en-US" altLang="ko-KR" b="1" dirty="0"/>
          </a:p>
          <a:p>
            <a:r>
              <a:rPr lang="ko-KR" altLang="en-US" b="1" dirty="0"/>
              <a:t>방학 때 모든 </a:t>
            </a:r>
            <a:r>
              <a:rPr lang="en-US" altLang="ko-KR" b="1" dirty="0"/>
              <a:t>AI </a:t>
            </a:r>
            <a:r>
              <a:rPr lang="ko-KR" altLang="en-US" b="1" dirty="0"/>
              <a:t>기능 중</a:t>
            </a:r>
          </a:p>
        </p:txBody>
      </p:sp>
      <p:pic>
        <p:nvPicPr>
          <p:cNvPr id="10" name="그림 9" descr="스크린샷, 직사각형이(가) 표시된 사진&#10;&#10;자동 생성된 설명">
            <a:extLst>
              <a:ext uri="{FF2B5EF4-FFF2-40B4-BE49-F238E27FC236}">
                <a16:creationId xmlns:a16="http://schemas.microsoft.com/office/drawing/2014/main" id="{0B204D1D-3D22-D1F7-E231-AF1CB8A3EB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641" y="4834026"/>
            <a:ext cx="5472289" cy="667694"/>
          </a:xfrm>
          <a:prstGeom prst="rect">
            <a:avLst/>
          </a:prstGeom>
        </p:spPr>
      </p:pic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E012DBFA-CFAB-997A-9436-7F6582CC6623}"/>
              </a:ext>
            </a:extLst>
          </p:cNvPr>
          <p:cNvSpPr txBox="1">
            <a:spLocks/>
          </p:cNvSpPr>
          <p:nvPr/>
        </p:nvSpPr>
        <p:spPr>
          <a:xfrm>
            <a:off x="499074" y="4982618"/>
            <a:ext cx="5557422" cy="4873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b="1">
                <a:solidFill>
                  <a:schemeClr val="bg1"/>
                </a:solidFill>
              </a:rPr>
              <a:t>생성형 이미지 기반 꽃 앨범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13" name="그림 12" descr="스크린샷, 직사각형이(가) 표시된 사진&#10;&#10;자동 생성된 설명">
            <a:extLst>
              <a:ext uri="{FF2B5EF4-FFF2-40B4-BE49-F238E27FC236}">
                <a16:creationId xmlns:a16="http://schemas.microsoft.com/office/drawing/2014/main" id="{A042BEC6-5D82-A11D-2A00-580558BDB9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073" y="4833998"/>
            <a:ext cx="5472289" cy="667694"/>
          </a:xfrm>
          <a:prstGeom prst="rect">
            <a:avLst/>
          </a:prstGeom>
        </p:spPr>
      </p:pic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59FF0E8F-6DE2-AC93-2C59-70890758EE79}"/>
              </a:ext>
            </a:extLst>
          </p:cNvPr>
          <p:cNvSpPr txBox="1">
            <a:spLocks/>
          </p:cNvSpPr>
          <p:nvPr/>
        </p:nvSpPr>
        <p:spPr>
          <a:xfrm>
            <a:off x="6135506" y="4982590"/>
            <a:ext cx="5557422" cy="4873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b="1">
                <a:solidFill>
                  <a:schemeClr val="bg1"/>
                </a:solidFill>
              </a:rPr>
              <a:t>얼굴인식 </a:t>
            </a:r>
            <a:r>
              <a:rPr lang="ko-KR" altLang="en-US" b="1" dirty="0" err="1">
                <a:solidFill>
                  <a:schemeClr val="bg1"/>
                </a:solidFill>
              </a:rPr>
              <a:t>도어락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15" name="그림 14" descr="스크린샷, 직사각형이(가) 표시된 사진&#10;&#10;자동 생성된 설명">
            <a:extLst>
              <a:ext uri="{FF2B5EF4-FFF2-40B4-BE49-F238E27FC236}">
                <a16:creationId xmlns:a16="http://schemas.microsoft.com/office/drawing/2014/main" id="{2CA7C28A-8187-8913-0489-DF5E81A31E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641" y="5652984"/>
            <a:ext cx="5472289" cy="667694"/>
          </a:xfrm>
          <a:prstGeom prst="rect">
            <a:avLst/>
          </a:prstGeom>
        </p:spPr>
      </p:pic>
      <p:sp>
        <p:nvSpPr>
          <p:cNvPr id="16" name="내용 개체 틀 2">
            <a:extLst>
              <a:ext uri="{FF2B5EF4-FFF2-40B4-BE49-F238E27FC236}">
                <a16:creationId xmlns:a16="http://schemas.microsoft.com/office/drawing/2014/main" id="{5B999F95-EFA8-0DCD-0A45-1E79E432BA1B}"/>
              </a:ext>
            </a:extLst>
          </p:cNvPr>
          <p:cNvSpPr txBox="1">
            <a:spLocks/>
          </p:cNvSpPr>
          <p:nvPr/>
        </p:nvSpPr>
        <p:spPr>
          <a:xfrm>
            <a:off x="499074" y="5801576"/>
            <a:ext cx="5557422" cy="4873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b="1">
                <a:solidFill>
                  <a:schemeClr val="bg1"/>
                </a:solidFill>
              </a:rPr>
              <a:t>한달 후 전기요금 예측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7" name="내용 개체 틀 2">
            <a:extLst>
              <a:ext uri="{FF2B5EF4-FFF2-40B4-BE49-F238E27FC236}">
                <a16:creationId xmlns:a16="http://schemas.microsoft.com/office/drawing/2014/main" id="{FD2E9453-4496-54BA-5C48-38B66E9CA4FE}"/>
              </a:ext>
            </a:extLst>
          </p:cNvPr>
          <p:cNvSpPr txBox="1">
            <a:spLocks/>
          </p:cNvSpPr>
          <p:nvPr/>
        </p:nvSpPr>
        <p:spPr>
          <a:xfrm>
            <a:off x="6056496" y="5705454"/>
            <a:ext cx="5557422" cy="4873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b="1" dirty="0"/>
              <a:t>기능 구현함</a:t>
            </a:r>
            <a:r>
              <a:rPr lang="en-US" altLang="ko-KR" b="1" dirty="0"/>
              <a:t>.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3208045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4" descr="스크린샷, 아쿠아, 블루, 터쿼이즈색이(가) 표시된 사진&#10;&#10;자동 생성된 설명">
            <a:extLst>
              <a:ext uri="{FF2B5EF4-FFF2-40B4-BE49-F238E27FC236}">
                <a16:creationId xmlns:a16="http://schemas.microsoft.com/office/drawing/2014/main" id="{4AB74FFF-DA5B-B388-F7FB-96229EBD57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11" y="301789"/>
            <a:ext cx="11522177" cy="1329906"/>
          </a:xfrm>
          <a:prstGeom prst="rect">
            <a:avLst/>
          </a:prstGeom>
        </p:spPr>
      </p:pic>
      <p:pic>
        <p:nvPicPr>
          <p:cNvPr id="5" name="그림 4" descr="스크린샷, 직사각형, 사각형, 프레임이(가) 표시된 사진&#10;&#10;자동 생성된 설명">
            <a:extLst>
              <a:ext uri="{FF2B5EF4-FFF2-40B4-BE49-F238E27FC236}">
                <a16:creationId xmlns:a16="http://schemas.microsoft.com/office/drawing/2014/main" id="{8F1A6CDD-635F-EB6F-3644-769CC161A4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11" y="1631695"/>
            <a:ext cx="11522177" cy="4879618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7EE5A933-EF3A-B0B4-EB0C-EC0CA0BBD1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>
                <a:solidFill>
                  <a:schemeClr val="bg1"/>
                </a:solidFill>
              </a:rPr>
              <a:t>2. </a:t>
            </a:r>
            <a:r>
              <a:rPr lang="ko-KR" altLang="en-US" b="1" dirty="0">
                <a:solidFill>
                  <a:schemeClr val="bg1"/>
                </a:solidFill>
              </a:rPr>
              <a:t>방학 때 수행한 내용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BF614BB-9026-9E74-C32F-14A64A556B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sz="3600" b="1" dirty="0"/>
              <a:t>얼굴인식 </a:t>
            </a:r>
            <a:r>
              <a:rPr lang="ko-KR" altLang="en-US" sz="3600" b="1" dirty="0" err="1"/>
              <a:t>도어락</a:t>
            </a:r>
            <a:endParaRPr lang="en-US" altLang="ko-KR" sz="3600" b="1" dirty="0"/>
          </a:p>
          <a:p>
            <a:r>
              <a:rPr lang="ko-KR" altLang="en-US" dirty="0"/>
              <a:t>어떤 사람이 문 가까이 오면 동작인식 센서로 사람 인식</a:t>
            </a:r>
            <a:endParaRPr lang="en-US" altLang="ko-KR" dirty="0"/>
          </a:p>
          <a:p>
            <a:r>
              <a:rPr lang="ko-KR" altLang="en-US" dirty="0"/>
              <a:t>동작 인식센서 센싱을 통해 외부 카메라가 켜지는데 사전에 학습된 모델 기반으로 소유자의 얼굴인지 확인 한 후 모터를 돌려 문을 열게 됨</a:t>
            </a:r>
            <a:r>
              <a:rPr lang="en-US" altLang="ko-KR" dirty="0"/>
              <a:t>.</a:t>
            </a:r>
          </a:p>
          <a:p>
            <a:r>
              <a:rPr lang="en-US" altLang="ko-KR" dirty="0" err="1"/>
              <a:t>CascadeClassifier</a:t>
            </a:r>
            <a:r>
              <a:rPr lang="en-US" altLang="ko-KR" dirty="0"/>
              <a:t>(</a:t>
            </a:r>
            <a:r>
              <a:rPr lang="ko-KR" altLang="en-US" dirty="0" err="1"/>
              <a:t>캐스케이드</a:t>
            </a:r>
            <a:r>
              <a:rPr lang="ko-KR" altLang="en-US" dirty="0"/>
              <a:t> 분류기</a:t>
            </a:r>
            <a:r>
              <a:rPr lang="en-US" altLang="ko-KR" dirty="0"/>
              <a:t>) </a:t>
            </a:r>
            <a:r>
              <a:rPr lang="ko-KR" altLang="en-US" dirty="0"/>
              <a:t>사용하여 유사도를 통해 소유자 얼굴인지 확인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461586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4" descr="스크린샷, 아쿠아, 블루, 터쿼이즈색이(가) 표시된 사진&#10;&#10;자동 생성된 설명">
            <a:extLst>
              <a:ext uri="{FF2B5EF4-FFF2-40B4-BE49-F238E27FC236}">
                <a16:creationId xmlns:a16="http://schemas.microsoft.com/office/drawing/2014/main" id="{4AB74FFF-DA5B-B388-F7FB-96229EBD57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11" y="301789"/>
            <a:ext cx="11522177" cy="1329906"/>
          </a:xfrm>
          <a:prstGeom prst="rect">
            <a:avLst/>
          </a:prstGeom>
        </p:spPr>
      </p:pic>
      <p:pic>
        <p:nvPicPr>
          <p:cNvPr id="5" name="그림 4" descr="스크린샷, 직사각형, 사각형, 프레임이(가) 표시된 사진&#10;&#10;자동 생성된 설명">
            <a:extLst>
              <a:ext uri="{FF2B5EF4-FFF2-40B4-BE49-F238E27FC236}">
                <a16:creationId xmlns:a16="http://schemas.microsoft.com/office/drawing/2014/main" id="{8F1A6CDD-635F-EB6F-3644-769CC161A4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11" y="1631695"/>
            <a:ext cx="11522177" cy="4879618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7EE5A933-EF3A-B0B4-EB0C-EC0CA0BBD1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>
                <a:solidFill>
                  <a:schemeClr val="bg1"/>
                </a:solidFill>
              </a:rPr>
              <a:t>2. </a:t>
            </a:r>
            <a:r>
              <a:rPr lang="ko-KR" altLang="en-US" b="1" dirty="0">
                <a:solidFill>
                  <a:schemeClr val="bg1"/>
                </a:solidFill>
              </a:rPr>
              <a:t>방학 때 수행한 내용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BF614BB-9026-9E74-C32F-14A64A556B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sz="3600" b="1" dirty="0"/>
              <a:t>생성형 꽃 이미지</a:t>
            </a:r>
            <a:endParaRPr lang="en-US" altLang="ko-KR" sz="3600" b="1" dirty="0"/>
          </a:p>
          <a:p>
            <a:r>
              <a:rPr lang="ko-KR" altLang="en-US" dirty="0"/>
              <a:t>스마트 디바이스를 이용해서 매일 새로운 꽃 이미지를 출력하여 앨범 역할 함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앨범은 학습된 약 </a:t>
            </a:r>
            <a:r>
              <a:rPr lang="en-US" altLang="ko-KR" dirty="0"/>
              <a:t>10</a:t>
            </a:r>
            <a:r>
              <a:rPr lang="ko-KR" altLang="en-US" dirty="0"/>
              <a:t>가지 꽃 이미지 기반으로 새로운 꽃 이미지 생성하여 재생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학습이 더욱 잘 되기 위해 이미 가지고 있는 꽃 이미지와 이와 비슷한 이미지</a:t>
            </a:r>
            <a:r>
              <a:rPr lang="en-US" altLang="ko-KR" dirty="0"/>
              <a:t>(</a:t>
            </a:r>
            <a:r>
              <a:rPr lang="ko-KR" altLang="en-US" dirty="0"/>
              <a:t>회전</a:t>
            </a:r>
            <a:r>
              <a:rPr lang="en-US" altLang="ko-KR" dirty="0"/>
              <a:t>, </a:t>
            </a:r>
            <a:r>
              <a:rPr lang="ko-KR" altLang="en-US" dirty="0"/>
              <a:t>대칭 처리한 이미지 등</a:t>
            </a:r>
            <a:r>
              <a:rPr lang="en-US" altLang="ko-KR" dirty="0"/>
              <a:t>)</a:t>
            </a:r>
            <a:r>
              <a:rPr lang="ko-KR" altLang="en-US" dirty="0"/>
              <a:t>도 생성하여 데이터 부풀림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938344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4" descr="스크린샷, 아쿠아, 블루, 터쿼이즈색이(가) 표시된 사진&#10;&#10;자동 생성된 설명">
            <a:extLst>
              <a:ext uri="{FF2B5EF4-FFF2-40B4-BE49-F238E27FC236}">
                <a16:creationId xmlns:a16="http://schemas.microsoft.com/office/drawing/2014/main" id="{4AB74FFF-DA5B-B388-F7FB-96229EBD57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11" y="301789"/>
            <a:ext cx="11522177" cy="1329906"/>
          </a:xfrm>
          <a:prstGeom prst="rect">
            <a:avLst/>
          </a:prstGeom>
        </p:spPr>
      </p:pic>
      <p:pic>
        <p:nvPicPr>
          <p:cNvPr id="5" name="그림 4" descr="스크린샷, 직사각형, 사각형, 프레임이(가) 표시된 사진&#10;&#10;자동 생성된 설명">
            <a:extLst>
              <a:ext uri="{FF2B5EF4-FFF2-40B4-BE49-F238E27FC236}">
                <a16:creationId xmlns:a16="http://schemas.microsoft.com/office/drawing/2014/main" id="{8F1A6CDD-635F-EB6F-3644-769CC161A4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11" y="1631695"/>
            <a:ext cx="11522177" cy="4879618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7EE5A933-EF3A-B0B4-EB0C-EC0CA0BBD1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>
                <a:solidFill>
                  <a:schemeClr val="bg1"/>
                </a:solidFill>
              </a:rPr>
              <a:t>2. </a:t>
            </a:r>
            <a:r>
              <a:rPr lang="ko-KR" altLang="en-US" b="1" dirty="0">
                <a:solidFill>
                  <a:schemeClr val="bg1"/>
                </a:solidFill>
              </a:rPr>
              <a:t>방학 때 수행한 내용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BF614BB-9026-9E74-C32F-14A64A556B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sz="3600" b="1" dirty="0"/>
              <a:t>생성형 꽃 이미지</a:t>
            </a:r>
            <a:endParaRPr lang="en-US" altLang="ko-KR" sz="3600" b="1" dirty="0"/>
          </a:p>
          <a:p>
            <a:r>
              <a:rPr lang="en-US" altLang="ko-KR" dirty="0"/>
              <a:t>GAN</a:t>
            </a:r>
            <a:r>
              <a:rPr lang="ko-KR" altLang="en-US" dirty="0"/>
              <a:t>모델을 이용해서 생성자와 식별자를 통해 서로 경쟁하여 생성자가 만든 이미지가 가짜인지 진짜인지 구별하기 힘들도록 함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인터넷에 코드가 있었지만 어떻게 하면 가지고 있는 데이터셋에 맞게 더 좋은 결과를 나올 수 있게 할지 팀원들끼리 많은 고민을 해서 해결함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63313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4" descr="스크린샷, 아쿠아, 블루, 터쿼이즈색이(가) 표시된 사진&#10;&#10;자동 생성된 설명">
            <a:extLst>
              <a:ext uri="{FF2B5EF4-FFF2-40B4-BE49-F238E27FC236}">
                <a16:creationId xmlns:a16="http://schemas.microsoft.com/office/drawing/2014/main" id="{4AB74FFF-DA5B-B388-F7FB-96229EBD57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11" y="301789"/>
            <a:ext cx="11522177" cy="1329906"/>
          </a:xfrm>
          <a:prstGeom prst="rect">
            <a:avLst/>
          </a:prstGeom>
        </p:spPr>
      </p:pic>
      <p:pic>
        <p:nvPicPr>
          <p:cNvPr id="5" name="그림 4" descr="스크린샷, 직사각형, 사각형, 프레임이(가) 표시된 사진&#10;&#10;자동 생성된 설명">
            <a:extLst>
              <a:ext uri="{FF2B5EF4-FFF2-40B4-BE49-F238E27FC236}">
                <a16:creationId xmlns:a16="http://schemas.microsoft.com/office/drawing/2014/main" id="{8F1A6CDD-635F-EB6F-3644-769CC161A4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11" y="1631695"/>
            <a:ext cx="11522177" cy="4879618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7EE5A933-EF3A-B0B4-EB0C-EC0CA0BBD1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>
                <a:solidFill>
                  <a:schemeClr val="bg1"/>
                </a:solidFill>
              </a:rPr>
              <a:t>2. </a:t>
            </a:r>
            <a:r>
              <a:rPr lang="ko-KR" altLang="en-US" b="1" dirty="0">
                <a:solidFill>
                  <a:schemeClr val="bg1"/>
                </a:solidFill>
              </a:rPr>
              <a:t>방학 때 수행한 내용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BF614BB-9026-9E74-C32F-14A64A556B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sz="3600" b="1" dirty="0"/>
              <a:t>30</a:t>
            </a:r>
            <a:r>
              <a:rPr lang="ko-KR" altLang="en-US" sz="3600" b="1" dirty="0"/>
              <a:t>일 후 전기요금 예측</a:t>
            </a:r>
            <a:endParaRPr lang="en-US" altLang="ko-KR" sz="3600" b="1" dirty="0"/>
          </a:p>
          <a:p>
            <a:r>
              <a:rPr lang="ko-KR" altLang="en-US" dirty="0" err="1"/>
              <a:t>판다스</a:t>
            </a:r>
            <a:r>
              <a:rPr lang="ko-KR" altLang="en-US" dirty="0"/>
              <a:t> 데이터프레임을 이용하여 각 날짜마다 전기 사용량을 실시간으로 기록해서 </a:t>
            </a:r>
            <a:r>
              <a:rPr lang="en-US" altLang="ko-KR" dirty="0"/>
              <a:t>30</a:t>
            </a:r>
            <a:r>
              <a:rPr lang="ko-KR" altLang="en-US" dirty="0"/>
              <a:t>일 후 전기요금을 예측</a:t>
            </a:r>
            <a:endParaRPr lang="en-US" altLang="ko-KR" dirty="0"/>
          </a:p>
          <a:p>
            <a:r>
              <a:rPr lang="ko-KR" altLang="en-US" dirty="0"/>
              <a:t>각 날짜에서 </a:t>
            </a:r>
            <a:r>
              <a:rPr lang="en-US" altLang="ko-KR" dirty="0"/>
              <a:t>1</a:t>
            </a:r>
            <a:r>
              <a:rPr lang="ko-KR" altLang="en-US" dirty="0"/>
              <a:t>시간마다 모듈이 사용한 와트 수를 가산해서 기록함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XGBOOST</a:t>
            </a:r>
            <a:r>
              <a:rPr lang="ko-KR" altLang="en-US" dirty="0"/>
              <a:t>로 시간을 인덱싱하여 </a:t>
            </a:r>
            <a:r>
              <a:rPr lang="en-US" altLang="ko-KR" dirty="0"/>
              <a:t>30</a:t>
            </a:r>
            <a:r>
              <a:rPr lang="ko-KR" altLang="en-US" dirty="0"/>
              <a:t>일 후 전기요금 예측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0850677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4" descr="스크린샷, 아쿠아, 블루, 터쿼이즈색이(가) 표시된 사진&#10;&#10;자동 생성된 설명">
            <a:extLst>
              <a:ext uri="{FF2B5EF4-FFF2-40B4-BE49-F238E27FC236}">
                <a16:creationId xmlns:a16="http://schemas.microsoft.com/office/drawing/2014/main" id="{4AB74FFF-DA5B-B388-F7FB-96229EBD57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11" y="301789"/>
            <a:ext cx="11522177" cy="1329906"/>
          </a:xfrm>
          <a:prstGeom prst="rect">
            <a:avLst/>
          </a:prstGeom>
        </p:spPr>
      </p:pic>
      <p:pic>
        <p:nvPicPr>
          <p:cNvPr id="5" name="그림 4" descr="스크린샷, 직사각형, 사각형, 프레임이(가) 표시된 사진&#10;&#10;자동 생성된 설명">
            <a:extLst>
              <a:ext uri="{FF2B5EF4-FFF2-40B4-BE49-F238E27FC236}">
                <a16:creationId xmlns:a16="http://schemas.microsoft.com/office/drawing/2014/main" id="{8F1A6CDD-635F-EB6F-3644-769CC161A4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11" y="1631695"/>
            <a:ext cx="11522177" cy="4879618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7EE5A933-EF3A-B0B4-EB0C-EC0CA0BBD1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>
                <a:solidFill>
                  <a:schemeClr val="bg1"/>
                </a:solidFill>
              </a:rPr>
              <a:t>3. </a:t>
            </a:r>
            <a:r>
              <a:rPr lang="ko-KR" altLang="en-US" b="1" dirty="0">
                <a:solidFill>
                  <a:schemeClr val="bg1"/>
                </a:solidFill>
              </a:rPr>
              <a:t>앞으로 할 계획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BF614BB-9026-9E74-C32F-14A64A556B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85652" y="2063373"/>
            <a:ext cx="8168148" cy="411359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1. </a:t>
            </a:r>
            <a:r>
              <a:rPr lang="ko-KR" altLang="en-US" dirty="0"/>
              <a:t>구현한 꽃 이미지 생성기능을 스마트 디바이스 앱에 사용 가능하도록 구현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2. </a:t>
            </a:r>
            <a:r>
              <a:rPr lang="ko-KR" altLang="en-US" dirty="0"/>
              <a:t>미니어처 집 제작 완료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3. </a:t>
            </a:r>
            <a:r>
              <a:rPr lang="ko-KR" altLang="en-US" dirty="0"/>
              <a:t>최종 오류 수정해 나가기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1. </a:t>
            </a:r>
            <a:r>
              <a:rPr lang="ko-KR" altLang="en-US" dirty="0"/>
              <a:t>이미 제작한 스마트 </a:t>
            </a:r>
            <a:r>
              <a:rPr lang="en-US" altLang="ko-KR" dirty="0"/>
              <a:t>IoT </a:t>
            </a:r>
            <a:r>
              <a:rPr lang="ko-KR" altLang="en-US" dirty="0"/>
              <a:t>시스템을 미니어처 집에 세팅하고 </a:t>
            </a:r>
            <a:r>
              <a:rPr lang="ko-KR" altLang="en-US" dirty="0" err="1"/>
              <a:t>라즈베리파이에</a:t>
            </a:r>
            <a:r>
              <a:rPr lang="ko-KR" altLang="en-US" dirty="0"/>
              <a:t> 전원을 연결만 하면 자동으로 작동되도록 구현할 예정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pic>
        <p:nvPicPr>
          <p:cNvPr id="7" name="그림 6" descr="스크린샷, 직사각형이(가) 표시된 사진&#10;&#10;자동 생성된 설명">
            <a:extLst>
              <a:ext uri="{FF2B5EF4-FFF2-40B4-BE49-F238E27FC236}">
                <a16:creationId xmlns:a16="http://schemas.microsoft.com/office/drawing/2014/main" id="{4771FBB5-CEED-B258-F3A4-7672953C85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48488"/>
            <a:ext cx="2205665" cy="1172106"/>
          </a:xfrm>
          <a:prstGeom prst="rect">
            <a:avLst/>
          </a:prstGeom>
        </p:spPr>
      </p:pic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CF74FFB5-30BE-B3A6-A968-87E674A90E25}"/>
              </a:ext>
            </a:extLst>
          </p:cNvPr>
          <p:cNvSpPr txBox="1">
            <a:spLocks/>
          </p:cNvSpPr>
          <p:nvPr/>
        </p:nvSpPr>
        <p:spPr>
          <a:xfrm>
            <a:off x="838200" y="2063373"/>
            <a:ext cx="2205665" cy="9572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4000" b="1" dirty="0">
                <a:solidFill>
                  <a:schemeClr val="bg1"/>
                </a:solidFill>
              </a:rPr>
              <a:t>9</a:t>
            </a:r>
            <a:r>
              <a:rPr lang="ko-KR" altLang="en-US" sz="4000" b="1" dirty="0">
                <a:solidFill>
                  <a:schemeClr val="bg1"/>
                </a:solidFill>
              </a:rPr>
              <a:t>월</a:t>
            </a:r>
            <a:endParaRPr lang="en-US" altLang="ko-KR" sz="4000" b="1" dirty="0">
              <a:solidFill>
                <a:schemeClr val="bg1"/>
              </a:solidFill>
            </a:endParaRPr>
          </a:p>
        </p:txBody>
      </p:sp>
      <p:pic>
        <p:nvPicPr>
          <p:cNvPr id="6" name="그림 5" descr="스크린샷, 직사각형이(가) 표시된 사진&#10;&#10;자동 생성된 설명">
            <a:extLst>
              <a:ext uri="{FF2B5EF4-FFF2-40B4-BE49-F238E27FC236}">
                <a16:creationId xmlns:a16="http://schemas.microsoft.com/office/drawing/2014/main" id="{A2C61C57-D1AB-819A-0575-E63A553875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287164"/>
            <a:ext cx="2205665" cy="1172106"/>
          </a:xfrm>
          <a:prstGeom prst="rect">
            <a:avLst/>
          </a:prstGeom>
        </p:spPr>
      </p:pic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E439FF3A-A2EA-9B7E-E480-56BF85D392AB}"/>
              </a:ext>
            </a:extLst>
          </p:cNvPr>
          <p:cNvSpPr txBox="1">
            <a:spLocks/>
          </p:cNvSpPr>
          <p:nvPr/>
        </p:nvSpPr>
        <p:spPr>
          <a:xfrm>
            <a:off x="838200" y="4502049"/>
            <a:ext cx="2205665" cy="9572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4000" b="1" dirty="0">
                <a:solidFill>
                  <a:schemeClr val="bg1"/>
                </a:solidFill>
              </a:rPr>
              <a:t>10</a:t>
            </a:r>
            <a:r>
              <a:rPr lang="ko-KR" altLang="en-US" sz="4000" b="1" dirty="0">
                <a:solidFill>
                  <a:schemeClr val="bg1"/>
                </a:solidFill>
              </a:rPr>
              <a:t>월</a:t>
            </a:r>
            <a:endParaRPr lang="en-US" altLang="ko-KR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21200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</TotalTime>
  <Words>450</Words>
  <Application>Microsoft Office PowerPoint</Application>
  <PresentationFormat>와이드스크린</PresentationFormat>
  <Paragraphs>75</Paragraphs>
  <Slides>16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19" baseType="lpstr">
      <vt:lpstr>맑은 고딕</vt:lpstr>
      <vt:lpstr>Arial</vt:lpstr>
      <vt:lpstr>Office 테마</vt:lpstr>
      <vt:lpstr>스마트홈 시스템 및 스마트 앱</vt:lpstr>
      <vt:lpstr>목차</vt:lpstr>
      <vt:lpstr>1. 프로젝트 목표</vt:lpstr>
      <vt:lpstr>2. 방학 때 수행한 내용</vt:lpstr>
      <vt:lpstr>2. 방학 때 수행한 내용</vt:lpstr>
      <vt:lpstr>2. 방학 때 수행한 내용</vt:lpstr>
      <vt:lpstr>2. 방학 때 수행한 내용</vt:lpstr>
      <vt:lpstr>2. 방학 때 수행한 내용</vt:lpstr>
      <vt:lpstr>3. 앞으로 할 계획</vt:lpstr>
      <vt:lpstr>4. 시연</vt:lpstr>
      <vt:lpstr>PowerPoint 프레젠테이션</vt:lpstr>
      <vt:lpstr>4. 시연2</vt:lpstr>
      <vt:lpstr>4. 시연2</vt:lpstr>
      <vt:lpstr>4. 시연2</vt:lpstr>
      <vt:lpstr>4. 시연2</vt:lpstr>
      <vt:lpstr>감사합니다.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상현 유</dc:creator>
  <cp:lastModifiedBy>상현 유</cp:lastModifiedBy>
  <cp:revision>2</cp:revision>
  <dcterms:created xsi:type="dcterms:W3CDTF">2024-09-05T00:08:22Z</dcterms:created>
  <dcterms:modified xsi:type="dcterms:W3CDTF">2024-09-07T00:48:35Z</dcterms:modified>
</cp:coreProperties>
</file>